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61" r:id="rId5"/>
    <p:sldId id="274" r:id="rId6"/>
    <p:sldId id="275" r:id="rId7"/>
    <p:sldId id="278" r:id="rId8"/>
    <p:sldId id="259" r:id="rId9"/>
    <p:sldId id="262" r:id="rId10"/>
    <p:sldId id="263" r:id="rId11"/>
    <p:sldId id="264" r:id="rId12"/>
    <p:sldId id="265" r:id="rId13"/>
    <p:sldId id="266" r:id="rId14"/>
    <p:sldId id="267" r:id="rId15"/>
    <p:sldId id="268" r:id="rId16"/>
    <p:sldId id="273" r:id="rId17"/>
    <p:sldId id="276" r:id="rId18"/>
    <p:sldId id="277"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p:cViewPr varScale="1">
        <p:scale>
          <a:sx n="80" d="100"/>
          <a:sy n="80" d="100"/>
        </p:scale>
        <p:origin x="114" y="186"/>
      </p:cViewPr>
      <p:guideLst/>
    </p:cSldViewPr>
  </p:slideViewPr>
  <p:notesTextViewPr>
    <p:cViewPr>
      <p:scale>
        <a:sx n="1" d="1"/>
        <a:sy n="1" d="1"/>
      </p:scale>
      <p:origin x="0" y="0"/>
    </p:cViewPr>
  </p:notesTextViewPr>
  <p:notesViewPr>
    <p:cSldViewPr snapToGrid="0">
      <p:cViewPr varScale="1">
        <p:scale>
          <a:sx n="55" d="100"/>
          <a:sy n="55" d="100"/>
        </p:scale>
        <p:origin x="26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9DF915-509E-4E0E-A176-F8D2FE148430}" type="datetimeFigureOut">
              <a:rPr lang="en-US" smtClean="0"/>
              <a:t>8/12/2016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BC5B86-0019-42BA-ADCB-02C9CFE8B406}" type="slidenum">
              <a:rPr lang="en-US" smtClean="0"/>
              <a:t>‹#›</a:t>
            </a:fld>
            <a:endParaRPr lang="en-US" dirty="0"/>
          </a:p>
        </p:txBody>
      </p:sp>
    </p:spTree>
    <p:extLst>
      <p:ext uri="{BB962C8B-B14F-4D97-AF65-F5344CB8AC3E}">
        <p14:creationId xmlns:p14="http://schemas.microsoft.com/office/powerpoint/2010/main" val="33365946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120914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331723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70581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210249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313523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132060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404271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416143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14409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244708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201AC-E4B8-427C-821D-FDE5753A5CFE}" type="datetimeFigureOut">
              <a:rPr lang="en-US" smtClean="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65A0-7D56-48FD-9460-4AA83D19575F}" type="slidenum">
              <a:rPr lang="en-US" smtClean="0"/>
              <a:t>‹#›</a:t>
            </a:fld>
            <a:endParaRPr lang="en-US" dirty="0"/>
          </a:p>
        </p:txBody>
      </p:sp>
    </p:spTree>
    <p:extLst>
      <p:ext uri="{BB962C8B-B14F-4D97-AF65-F5344CB8AC3E}">
        <p14:creationId xmlns:p14="http://schemas.microsoft.com/office/powerpoint/2010/main" val="314885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201AC-E4B8-427C-821D-FDE5753A5CFE}" type="datetimeFigureOut">
              <a:rPr lang="en-US" smtClean="0"/>
              <a:t>8/12/2016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WWW.4BT.US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065A0-7D56-48FD-9460-4AA83D19575F}"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41516" y="5374240"/>
            <a:ext cx="988862" cy="802723"/>
          </a:xfrm>
          <a:prstGeom prst="rect">
            <a:avLst/>
          </a:prstGeom>
        </p:spPr>
      </p:pic>
    </p:spTree>
    <p:extLst>
      <p:ext uri="{BB962C8B-B14F-4D97-AF65-F5344CB8AC3E}">
        <p14:creationId xmlns:p14="http://schemas.microsoft.com/office/powerpoint/2010/main" val="337895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jobordercontracting.org/" TargetMode="External"/><Relationship Id="rId2" Type="http://schemas.openxmlformats.org/officeDocument/2006/relationships/hyperlink" Target="4BT.US"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mailto:info@4BT.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t>
            </a:r>
            <a:r>
              <a:rPr lang="en-US" dirty="0" smtClean="0"/>
              <a:t>OB ORDER CONTRACTING  FUNDAMENTALS</a:t>
            </a:r>
            <a:endParaRPr lang="en-US" dirty="0"/>
          </a:p>
        </p:txBody>
      </p:sp>
      <p:sp>
        <p:nvSpPr>
          <p:cNvPr id="3" name="Subtitle 2"/>
          <p:cNvSpPr>
            <a:spLocks noGrp="1"/>
          </p:cNvSpPr>
          <p:nvPr>
            <p:ph type="subTitle" idx="1"/>
          </p:nvPr>
        </p:nvSpPr>
        <p:spPr/>
        <p:txBody>
          <a:bodyPr/>
          <a:lstStyle/>
          <a:p>
            <a:r>
              <a:rPr lang="en-US" dirty="0" smtClean="0"/>
              <a:t>LEAN Construction &amp; Efficient Project Delivery for</a:t>
            </a:r>
          </a:p>
          <a:p>
            <a:r>
              <a:rPr lang="en-US" dirty="0" smtClean="0"/>
              <a:t>Renovation, Repair, Maintenance, Sustainability, &amp;                                               Minor New Construction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456"/>
            <a:ext cx="3657298" cy="1219099"/>
          </a:xfrm>
          <a:prstGeom prst="rect">
            <a:avLst/>
          </a:prstGeom>
        </p:spPr>
      </p:pic>
      <p:sp>
        <p:nvSpPr>
          <p:cNvPr id="5" name="TextBox 4"/>
          <p:cNvSpPr txBox="1"/>
          <p:nvPr/>
        </p:nvSpPr>
        <p:spPr>
          <a:xfrm>
            <a:off x="3236193" y="517244"/>
            <a:ext cx="553755" cy="307777"/>
          </a:xfrm>
          <a:prstGeom prst="rect">
            <a:avLst/>
          </a:prstGeom>
          <a:noFill/>
        </p:spPr>
        <p:txBody>
          <a:bodyPr wrap="square" rtlCol="0">
            <a:spAutoFit/>
          </a:bodyPr>
          <a:lstStyle/>
          <a:p>
            <a:r>
              <a:rPr lang="en-US" sz="1400" dirty="0" smtClean="0"/>
              <a:t>TM</a:t>
            </a:r>
            <a:endParaRPr lang="en-US" sz="1400" dirty="0"/>
          </a:p>
        </p:txBody>
      </p:sp>
    </p:spTree>
    <p:extLst>
      <p:ext uri="{BB962C8B-B14F-4D97-AF65-F5344CB8AC3E}">
        <p14:creationId xmlns:p14="http://schemas.microsoft.com/office/powerpoint/2010/main" val="77958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580"/>
            <a:ext cx="10515600" cy="1325563"/>
          </a:xfrm>
        </p:spPr>
        <p:txBody>
          <a:bodyPr/>
          <a:lstStyle/>
          <a:p>
            <a:r>
              <a:rPr lang="en-US" dirty="0" smtClean="0"/>
              <a:t>Uses for Job Order Contracting </a:t>
            </a:r>
            <a:endParaRPr lang="en-US" dirty="0"/>
          </a:p>
        </p:txBody>
      </p:sp>
      <p:sp>
        <p:nvSpPr>
          <p:cNvPr id="3" name="Content Placeholder 2"/>
          <p:cNvSpPr>
            <a:spLocks noGrp="1"/>
          </p:cNvSpPr>
          <p:nvPr>
            <p:ph idx="1"/>
          </p:nvPr>
        </p:nvSpPr>
        <p:spPr>
          <a:xfrm>
            <a:off x="838200" y="806117"/>
            <a:ext cx="10515600" cy="5900236"/>
          </a:xfrm>
        </p:spPr>
        <p:txBody>
          <a:bodyPr>
            <a:normAutofit fontScale="77500" lnSpcReduction="20000"/>
          </a:bodyPr>
          <a:lstStyle/>
          <a:p>
            <a:r>
              <a:rPr lang="en-US" dirty="0" smtClean="0"/>
              <a:t>Projects that are time sensitive</a:t>
            </a:r>
          </a:p>
          <a:p>
            <a:r>
              <a:rPr lang="en-US" dirty="0" smtClean="0"/>
              <a:t>“Minor” construction projects (generally under $1-2 Million)</a:t>
            </a:r>
          </a:p>
          <a:p>
            <a:r>
              <a:rPr lang="en-US" dirty="0" smtClean="0"/>
              <a:t>HVAC and Electrical</a:t>
            </a:r>
          </a:p>
          <a:p>
            <a:r>
              <a:rPr lang="en-US" dirty="0" smtClean="0"/>
              <a:t>Routine repairs</a:t>
            </a:r>
          </a:p>
          <a:p>
            <a:r>
              <a:rPr lang="en-US" dirty="0" smtClean="0"/>
              <a:t>Renovations of all types</a:t>
            </a:r>
          </a:p>
          <a:p>
            <a:r>
              <a:rPr lang="en-US" dirty="0" smtClean="0"/>
              <a:t>Upgrades to ADA standards</a:t>
            </a:r>
          </a:p>
          <a:p>
            <a:r>
              <a:rPr lang="en-US" dirty="0" smtClean="0"/>
              <a:t>Emergency repairs</a:t>
            </a:r>
          </a:p>
          <a:p>
            <a:r>
              <a:rPr lang="en-US" dirty="0" smtClean="0"/>
              <a:t>Site work and utilities</a:t>
            </a:r>
          </a:p>
          <a:p>
            <a:r>
              <a:rPr lang="en-US" dirty="0" smtClean="0"/>
              <a:t>Parks and playgrounds</a:t>
            </a:r>
          </a:p>
          <a:p>
            <a:r>
              <a:rPr lang="en-US" dirty="0" smtClean="0"/>
              <a:t>Upgrade landscaping</a:t>
            </a:r>
          </a:p>
          <a:p>
            <a:r>
              <a:rPr lang="en-US" dirty="0" smtClean="0"/>
              <a:t>Classroom additions</a:t>
            </a:r>
          </a:p>
          <a:p>
            <a:r>
              <a:rPr lang="en-US" dirty="0" smtClean="0"/>
              <a:t>Complete new buildings</a:t>
            </a:r>
          </a:p>
          <a:p>
            <a:r>
              <a:rPr lang="en-US" dirty="0" smtClean="0"/>
              <a:t>Replace flooring</a:t>
            </a:r>
          </a:p>
          <a:p>
            <a:r>
              <a:rPr lang="en-US" dirty="0" smtClean="0"/>
              <a:t>Roofing</a:t>
            </a:r>
          </a:p>
          <a:p>
            <a:r>
              <a:rPr lang="en-US" dirty="0" smtClean="0"/>
              <a:t>Communications</a:t>
            </a:r>
          </a:p>
          <a:p>
            <a:r>
              <a:rPr lang="en-US" dirty="0" smtClean="0"/>
              <a:t>Fencing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9853" y="1873480"/>
            <a:ext cx="5399132" cy="3143688"/>
          </a:xfrm>
          <a:prstGeom prst="rect">
            <a:avLst/>
          </a:prstGeom>
        </p:spPr>
      </p:pic>
    </p:spTree>
    <p:extLst>
      <p:ext uri="{BB962C8B-B14F-4D97-AF65-F5344CB8AC3E}">
        <p14:creationId xmlns:p14="http://schemas.microsoft.com/office/powerpoint/2010/main" val="358461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632" y="1215188"/>
            <a:ext cx="4796989" cy="2152795"/>
          </a:xfrm>
          <a:prstGeom prst="rect">
            <a:avLst/>
          </a:prstGeom>
        </p:spPr>
      </p:pic>
      <p:sp>
        <p:nvSpPr>
          <p:cNvPr id="2" name="Title 1"/>
          <p:cNvSpPr>
            <a:spLocks noGrp="1"/>
          </p:cNvSpPr>
          <p:nvPr>
            <p:ph type="title"/>
          </p:nvPr>
        </p:nvSpPr>
        <p:spPr>
          <a:xfrm>
            <a:off x="729916" y="-429671"/>
            <a:ext cx="10515600" cy="1325563"/>
          </a:xfrm>
        </p:spPr>
        <p:txBody>
          <a:bodyPr/>
          <a:lstStyle/>
          <a:p>
            <a:r>
              <a:rPr lang="en-US" dirty="0" smtClean="0"/>
              <a:t>Benefits Job Order Contracting </a:t>
            </a:r>
            <a:endParaRPr lang="en-US" dirty="0"/>
          </a:p>
        </p:txBody>
      </p:sp>
      <p:sp>
        <p:nvSpPr>
          <p:cNvPr id="3" name="Content Placeholder 2"/>
          <p:cNvSpPr>
            <a:spLocks noGrp="1"/>
          </p:cNvSpPr>
          <p:nvPr>
            <p:ph idx="1"/>
          </p:nvPr>
        </p:nvSpPr>
        <p:spPr>
          <a:xfrm>
            <a:off x="838200" y="469230"/>
            <a:ext cx="10515600" cy="5370847"/>
          </a:xfrm>
        </p:spPr>
        <p:txBody>
          <a:bodyPr>
            <a:normAutofit fontScale="77500" lnSpcReduction="20000"/>
          </a:bodyPr>
          <a:lstStyle/>
          <a:p>
            <a:r>
              <a:rPr lang="en-US" dirty="0" smtClean="0"/>
              <a:t>90%+ of projects on-time</a:t>
            </a:r>
          </a:p>
          <a:p>
            <a:r>
              <a:rPr lang="en-US" dirty="0" smtClean="0"/>
              <a:t>90%+ of project on-budget</a:t>
            </a:r>
          </a:p>
          <a:p>
            <a:r>
              <a:rPr lang="en-US" dirty="0" smtClean="0"/>
              <a:t>Higher quality</a:t>
            </a:r>
          </a:p>
          <a:p>
            <a:r>
              <a:rPr lang="en-US" dirty="0" smtClean="0"/>
              <a:t>Greater satisfaction among participants and users </a:t>
            </a:r>
          </a:p>
          <a:p>
            <a:r>
              <a:rPr lang="en-US" dirty="0" smtClean="0"/>
              <a:t>Access to on-demand construction services</a:t>
            </a:r>
          </a:p>
          <a:p>
            <a:r>
              <a:rPr lang="en-US" dirty="0" smtClean="0"/>
              <a:t>Significant reduction in change orders and legal disputes</a:t>
            </a:r>
          </a:p>
          <a:p>
            <a:r>
              <a:rPr lang="en-US" dirty="0" smtClean="0"/>
              <a:t>Long term owner-contractor relationships</a:t>
            </a:r>
          </a:p>
          <a:p>
            <a:r>
              <a:rPr lang="en-US" dirty="0" smtClean="0"/>
              <a:t>Improved productivity</a:t>
            </a:r>
          </a:p>
          <a:p>
            <a:r>
              <a:rPr lang="en-US" dirty="0" smtClean="0"/>
              <a:t>Greater cost transparency</a:t>
            </a:r>
          </a:p>
          <a:p>
            <a:r>
              <a:rPr lang="en-US" dirty="0" smtClean="0"/>
              <a:t>Cost visibility</a:t>
            </a:r>
          </a:p>
          <a:p>
            <a:r>
              <a:rPr lang="en-US" dirty="0" smtClean="0"/>
              <a:t>Less “down-time” and fewer disruptions to building/asset users</a:t>
            </a:r>
          </a:p>
          <a:p>
            <a:r>
              <a:rPr lang="en-US" dirty="0" smtClean="0"/>
              <a:t>Reduced risk and variance</a:t>
            </a:r>
          </a:p>
          <a:p>
            <a:r>
              <a:rPr lang="en-US" dirty="0" smtClean="0"/>
              <a:t>Higher WBE/MBE participation</a:t>
            </a:r>
          </a:p>
          <a:p>
            <a:r>
              <a:rPr lang="en-US" dirty="0" smtClean="0"/>
              <a:t>Greater percentage of dollars spend upon construction versus administration/waste</a:t>
            </a:r>
          </a:p>
          <a:p>
            <a:endParaRPr lang="en-US" dirty="0"/>
          </a:p>
        </p:txBody>
      </p:sp>
    </p:spTree>
    <p:extLst>
      <p:ext uri="{BB962C8B-B14F-4D97-AF65-F5344CB8AC3E}">
        <p14:creationId xmlns:p14="http://schemas.microsoft.com/office/powerpoint/2010/main" val="101648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72275" y="72189"/>
            <a:ext cx="5191125" cy="5229225"/>
          </a:xfrm>
          <a:prstGeom prst="rect">
            <a:avLst/>
          </a:prstGeom>
        </p:spPr>
      </p:pic>
      <p:sp>
        <p:nvSpPr>
          <p:cNvPr id="2" name="Title 1"/>
          <p:cNvSpPr>
            <a:spLocks noGrp="1"/>
          </p:cNvSpPr>
          <p:nvPr>
            <p:ph type="title"/>
          </p:nvPr>
        </p:nvSpPr>
        <p:spPr>
          <a:xfrm>
            <a:off x="838200" y="-344738"/>
            <a:ext cx="10515600" cy="1325563"/>
          </a:xfrm>
        </p:spPr>
        <p:txBody>
          <a:bodyPr/>
          <a:lstStyle/>
          <a:p>
            <a:r>
              <a:rPr lang="en-US" dirty="0" smtClean="0"/>
              <a:t>Job Order Contract Workflow</a:t>
            </a:r>
            <a:endParaRPr lang="en-US" dirty="0"/>
          </a:p>
        </p:txBody>
      </p:sp>
      <p:sp>
        <p:nvSpPr>
          <p:cNvPr id="3" name="Content Placeholder 2"/>
          <p:cNvSpPr>
            <a:spLocks noGrp="1"/>
          </p:cNvSpPr>
          <p:nvPr>
            <p:ph idx="1"/>
          </p:nvPr>
        </p:nvSpPr>
        <p:spPr>
          <a:xfrm>
            <a:off x="838200" y="782053"/>
            <a:ext cx="6440905" cy="5683668"/>
          </a:xfrm>
        </p:spPr>
        <p:txBody>
          <a:bodyPr>
            <a:normAutofit fontScale="92500" lnSpcReduction="20000"/>
          </a:bodyPr>
          <a:lstStyle/>
          <a:p>
            <a:r>
              <a:rPr lang="en-US" dirty="0" smtClean="0"/>
              <a:t>Initial Concept / Scoping Session</a:t>
            </a:r>
          </a:p>
          <a:p>
            <a:r>
              <a:rPr lang="en-US" dirty="0" smtClean="0"/>
              <a:t>Internal Budgeting / Estimate</a:t>
            </a:r>
          </a:p>
          <a:p>
            <a:r>
              <a:rPr lang="en-US" dirty="0" smtClean="0"/>
              <a:t>Contractor Proposal Request</a:t>
            </a:r>
          </a:p>
          <a:p>
            <a:r>
              <a:rPr lang="en-US" dirty="0" smtClean="0"/>
              <a:t>Joint Site Visit</a:t>
            </a:r>
          </a:p>
          <a:p>
            <a:r>
              <a:rPr lang="en-US" dirty="0" smtClean="0"/>
              <a:t>Contractor Estimate</a:t>
            </a:r>
          </a:p>
          <a:p>
            <a:r>
              <a:rPr lang="en-US" dirty="0" smtClean="0"/>
              <a:t>Estimate Preparation</a:t>
            </a:r>
          </a:p>
          <a:p>
            <a:r>
              <a:rPr lang="en-US" dirty="0" smtClean="0"/>
              <a:t>Owner/Contractor Estimate Comparison</a:t>
            </a:r>
          </a:p>
          <a:p>
            <a:r>
              <a:rPr lang="en-US" dirty="0" smtClean="0"/>
              <a:t>Proposal Review / Negotiations</a:t>
            </a:r>
          </a:p>
          <a:p>
            <a:r>
              <a:rPr lang="en-US" dirty="0" smtClean="0"/>
              <a:t>Notice to Proceed</a:t>
            </a:r>
          </a:p>
          <a:p>
            <a:r>
              <a:rPr lang="en-US" dirty="0" smtClean="0"/>
              <a:t>Project Kickoff Meeting / Job Start</a:t>
            </a:r>
          </a:p>
          <a:p>
            <a:r>
              <a:rPr lang="en-US" dirty="0" smtClean="0"/>
              <a:t>Regular Owner/Contractor Progress Meetings</a:t>
            </a:r>
          </a:p>
          <a:p>
            <a:r>
              <a:rPr lang="en-US" dirty="0" smtClean="0"/>
              <a:t>Final Inspection</a:t>
            </a:r>
          </a:p>
          <a:p>
            <a:r>
              <a:rPr lang="en-US" dirty="0" smtClean="0"/>
              <a:t>Close Out</a:t>
            </a:r>
          </a:p>
          <a:p>
            <a:endParaRPr lang="en-US" dirty="0" smtClean="0"/>
          </a:p>
          <a:p>
            <a:endParaRPr lang="en-US" dirty="0" smtClean="0"/>
          </a:p>
          <a:p>
            <a:endParaRPr lang="en-US" dirty="0"/>
          </a:p>
        </p:txBody>
      </p:sp>
    </p:spTree>
    <p:extLst>
      <p:ext uri="{BB962C8B-B14F-4D97-AF65-F5344CB8AC3E}">
        <p14:creationId xmlns:p14="http://schemas.microsoft.com/office/powerpoint/2010/main" val="177782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580"/>
            <a:ext cx="10515600" cy="1325563"/>
          </a:xfrm>
        </p:spPr>
        <p:txBody>
          <a:bodyPr/>
          <a:lstStyle/>
          <a:p>
            <a:r>
              <a:rPr lang="en-US" dirty="0" smtClean="0"/>
              <a:t>Initial Scoping &amp; SOW Development</a:t>
            </a:r>
            <a:endParaRPr lang="en-US" dirty="0"/>
          </a:p>
        </p:txBody>
      </p:sp>
      <p:sp>
        <p:nvSpPr>
          <p:cNvPr id="3" name="Content Placeholder 2"/>
          <p:cNvSpPr>
            <a:spLocks noGrp="1"/>
          </p:cNvSpPr>
          <p:nvPr>
            <p:ph idx="1"/>
          </p:nvPr>
        </p:nvSpPr>
        <p:spPr>
          <a:xfrm>
            <a:off x="838200" y="890337"/>
            <a:ext cx="10515600" cy="5286626"/>
          </a:xfrm>
        </p:spPr>
        <p:txBody>
          <a:bodyPr>
            <a:normAutofit fontScale="62500" lnSpcReduction="20000"/>
          </a:bodyPr>
          <a:lstStyle/>
          <a:p>
            <a:r>
              <a:rPr lang="en-US" dirty="0" smtClean="0"/>
              <a:t>Assure all interested parties, participants, stakeholder are present</a:t>
            </a:r>
          </a:p>
          <a:p>
            <a:r>
              <a:rPr lang="en-US" dirty="0" smtClean="0"/>
              <a:t>Funding availability and compliance</a:t>
            </a:r>
          </a:p>
          <a:p>
            <a:r>
              <a:rPr lang="en-US" dirty="0" smtClean="0"/>
              <a:t>Establish project goals</a:t>
            </a:r>
          </a:p>
          <a:p>
            <a:r>
              <a:rPr lang="en-US" dirty="0" smtClean="0"/>
              <a:t>Level of design services required</a:t>
            </a:r>
          </a:p>
          <a:p>
            <a:r>
              <a:rPr lang="en-US" dirty="0" smtClean="0"/>
              <a:t>Existing plans or estimates </a:t>
            </a:r>
          </a:p>
          <a:p>
            <a:r>
              <a:rPr lang="en-US" dirty="0" smtClean="0"/>
              <a:t>Building systems and quality of materials</a:t>
            </a:r>
          </a:p>
          <a:p>
            <a:r>
              <a:rPr lang="en-US" dirty="0" smtClean="0"/>
              <a:t>Identify client, contractor, and building user responsibilities</a:t>
            </a:r>
          </a:p>
          <a:p>
            <a:r>
              <a:rPr lang="en-US" dirty="0" smtClean="0"/>
              <a:t>Evaluate potential impacts to existing operations, including life/safety </a:t>
            </a:r>
          </a:p>
          <a:p>
            <a:r>
              <a:rPr lang="en-US" dirty="0" smtClean="0"/>
              <a:t>Determine project schedule and major milestones</a:t>
            </a:r>
          </a:p>
          <a:p>
            <a:r>
              <a:rPr lang="en-US" dirty="0" smtClean="0"/>
              <a:t>Safety, security and hazardous material issues</a:t>
            </a:r>
          </a:p>
          <a:p>
            <a:r>
              <a:rPr lang="en-US" dirty="0" smtClean="0"/>
              <a:t>Timing</a:t>
            </a:r>
          </a:p>
          <a:p>
            <a:r>
              <a:rPr lang="en-US" dirty="0" smtClean="0"/>
              <a:t>Permits</a:t>
            </a:r>
          </a:p>
          <a:p>
            <a:r>
              <a:rPr lang="en-US" dirty="0" smtClean="0"/>
              <a:t>MBE/WBE goals </a:t>
            </a:r>
            <a:endParaRPr lang="en-US" dirty="0"/>
          </a:p>
          <a:p>
            <a:r>
              <a:rPr lang="en-US" dirty="0" smtClean="0"/>
              <a:t>Review qualification and assumptions</a:t>
            </a:r>
          </a:p>
          <a:p>
            <a:r>
              <a:rPr lang="en-US" dirty="0" smtClean="0"/>
              <a:t>Revise the scope as necessary</a:t>
            </a:r>
          </a:p>
          <a:p>
            <a:r>
              <a:rPr lang="en-US" dirty="0" smtClean="0"/>
              <a:t>Confirm start/completion dates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347" y="1756609"/>
            <a:ext cx="3607453" cy="2406171"/>
          </a:xfrm>
          <a:prstGeom prst="rect">
            <a:avLst/>
          </a:prstGeom>
        </p:spPr>
      </p:pic>
    </p:spTree>
    <p:extLst>
      <p:ext uri="{BB962C8B-B14F-4D97-AF65-F5344CB8AC3E}">
        <p14:creationId xmlns:p14="http://schemas.microsoft.com/office/powerpoint/2010/main" val="135070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581"/>
            <a:ext cx="10515600" cy="1325563"/>
          </a:xfrm>
        </p:spPr>
        <p:txBody>
          <a:bodyPr/>
          <a:lstStyle/>
          <a:p>
            <a:r>
              <a:rPr lang="en-US" dirty="0"/>
              <a:t>JOC </a:t>
            </a:r>
            <a:r>
              <a:rPr lang="en-US" dirty="0" smtClean="0"/>
              <a:t>Estimating</a:t>
            </a:r>
            <a:endParaRPr lang="en-US" dirty="0"/>
          </a:p>
        </p:txBody>
      </p:sp>
      <p:sp>
        <p:nvSpPr>
          <p:cNvPr id="3" name="Content Placeholder 2"/>
          <p:cNvSpPr>
            <a:spLocks noGrp="1"/>
          </p:cNvSpPr>
          <p:nvPr>
            <p:ph idx="1"/>
          </p:nvPr>
        </p:nvSpPr>
        <p:spPr>
          <a:xfrm>
            <a:off x="232610" y="1248108"/>
            <a:ext cx="5863390" cy="5140659"/>
          </a:xfrm>
        </p:spPr>
        <p:txBody>
          <a:bodyPr>
            <a:normAutofit fontScale="92500" lnSpcReduction="10000"/>
          </a:bodyPr>
          <a:lstStyle/>
          <a:p>
            <a:r>
              <a:rPr lang="en-US" dirty="0" smtClean="0"/>
              <a:t>Select UPB – unit price book</a:t>
            </a:r>
          </a:p>
          <a:p>
            <a:r>
              <a:rPr lang="en-US" dirty="0" smtClean="0"/>
              <a:t>Contractor and Owner jointly scope and provide quantities of work.</a:t>
            </a:r>
          </a:p>
          <a:p>
            <a:r>
              <a:rPr lang="en-US" dirty="0" smtClean="0"/>
              <a:t>Contractor creates an estimate, and Owner prepares internal estimate or Internal Government Estimate (IGE) – for all projects or for projects over an established dollar value).</a:t>
            </a:r>
          </a:p>
          <a:p>
            <a:r>
              <a:rPr lang="en-US" dirty="0" smtClean="0"/>
              <a:t>The totaled UPB line item estimates in the estimate are multiplied by the coefficient(s) designated and accepted.  </a:t>
            </a:r>
          </a:p>
          <a:p>
            <a:r>
              <a:rPr lang="en-US" dirty="0" smtClean="0"/>
              <a:t>A localization factor and/or economic index factor may also be applied, if applicable.</a:t>
            </a:r>
          </a:p>
          <a:p>
            <a:endParaRPr lang="en-US" dirty="0"/>
          </a:p>
        </p:txBody>
      </p:sp>
      <p:pic>
        <p:nvPicPr>
          <p:cNvPr id="4" name="image27.jpeg"/>
          <p:cNvPicPr/>
          <p:nvPr/>
        </p:nvPicPr>
        <p:blipFill>
          <a:blip r:embed="rId2" cstate="print"/>
          <a:stretch>
            <a:fillRect/>
          </a:stretch>
        </p:blipFill>
        <p:spPr>
          <a:xfrm>
            <a:off x="6096000" y="795655"/>
            <a:ext cx="5821680" cy="4352290"/>
          </a:xfrm>
          <a:prstGeom prst="rect">
            <a:avLst/>
          </a:prstGeom>
        </p:spPr>
      </p:pic>
      <p:sp>
        <p:nvSpPr>
          <p:cNvPr id="6" name="Text Box 2"/>
          <p:cNvSpPr txBox="1">
            <a:spLocks noChangeArrowheads="1"/>
          </p:cNvSpPr>
          <p:nvPr/>
        </p:nvSpPr>
        <p:spPr bwMode="auto">
          <a:xfrm>
            <a:off x="6096000" y="1040982"/>
            <a:ext cx="3599180" cy="2609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dirty="0">
                <a:effectLst/>
                <a:latin typeface="Arial" panose="020B0604020202020204" pitchFamily="34" charset="0"/>
                <a:ea typeface="Arial" panose="020B0604020202020204" pitchFamily="34" charset="0"/>
              </a:rPr>
              <a:t>Sample – For reference purposes only</a:t>
            </a:r>
          </a:p>
        </p:txBody>
      </p:sp>
    </p:spTree>
    <p:extLst>
      <p:ext uri="{BB962C8B-B14F-4D97-AF65-F5344CB8AC3E}">
        <p14:creationId xmlns:p14="http://schemas.microsoft.com/office/powerpoint/2010/main" val="370065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 JOC Coefficient – Example</a:t>
            </a:r>
            <a:endParaRPr lang="en-US" dirty="0"/>
          </a:p>
        </p:txBody>
      </p:sp>
      <p:sp>
        <p:nvSpPr>
          <p:cNvPr id="3" name="Content Placeholder 2"/>
          <p:cNvSpPr>
            <a:spLocks noGrp="1"/>
          </p:cNvSpPr>
          <p:nvPr>
            <p:ph idx="1"/>
          </p:nvPr>
        </p:nvSpPr>
        <p:spPr/>
        <p:txBody>
          <a:bodyPr/>
          <a:lstStyle/>
          <a:p>
            <a:pPr marL="0" indent="0">
              <a:buNone/>
            </a:pPr>
            <a:r>
              <a:rPr lang="en-US" dirty="0" smtClean="0"/>
              <a:t>Example:</a:t>
            </a:r>
          </a:p>
          <a:p>
            <a:pPr marL="0" indent="0">
              <a:buNone/>
            </a:pPr>
            <a:r>
              <a:rPr lang="en-US" dirty="0" smtClean="0"/>
              <a:t>Total of UPB  Line Items				$45,328.10</a:t>
            </a:r>
          </a:p>
          <a:p>
            <a:pPr marL="0" indent="0">
              <a:buNone/>
            </a:pPr>
            <a:r>
              <a:rPr lang="en-US" dirty="0" smtClean="0"/>
              <a:t>Multiply by Coefficient (1.05)			$47,594.51</a:t>
            </a:r>
          </a:p>
          <a:p>
            <a:pPr marL="0" indent="0">
              <a:buNone/>
            </a:pPr>
            <a:r>
              <a:rPr lang="en-US" dirty="0" smtClean="0"/>
              <a:t>Cost to Owner					</a:t>
            </a:r>
            <a:r>
              <a:rPr lang="en-US" u="sng" dirty="0" smtClean="0"/>
              <a:t>$47,594.51</a:t>
            </a:r>
          </a:p>
          <a:p>
            <a:pPr marL="0" indent="0">
              <a:buNone/>
            </a:pPr>
            <a:endParaRPr lang="en-US" dirty="0"/>
          </a:p>
        </p:txBody>
      </p:sp>
    </p:spTree>
    <p:extLst>
      <p:ext uri="{BB962C8B-B14F-4D97-AF65-F5344CB8AC3E}">
        <p14:creationId xmlns:p14="http://schemas.microsoft.com/office/powerpoint/2010/main" val="173701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Job Order Contracting &amp; LEAN Construction Delivery – LESSONS LEARNED, Do’s &amp; Don'ts</a:t>
            </a:r>
            <a:endParaRPr lang="en-US" dirty="0"/>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r>
              <a:rPr lang="en-US" dirty="0" smtClean="0"/>
              <a:t>Focus upon outcomes</a:t>
            </a:r>
          </a:p>
          <a:p>
            <a:r>
              <a:rPr lang="en-US" dirty="0" smtClean="0"/>
              <a:t>Owner / Owner’s representative must understand JOC and </a:t>
            </a:r>
            <a:r>
              <a:rPr lang="en-US" dirty="0" smtClean="0"/>
              <a:t>have direct involvement in the jobs &amp; JOC process.  JOC is </a:t>
            </a:r>
            <a:r>
              <a:rPr lang="en-US" dirty="0" smtClean="0"/>
              <a:t>not right for all Owners.</a:t>
            </a:r>
          </a:p>
          <a:p>
            <a:r>
              <a:rPr lang="en-US" dirty="0" smtClean="0"/>
              <a:t>DO NOT use JOC as a method to bypass procurement, or approve projects that others wise would not be approved.</a:t>
            </a:r>
          </a:p>
          <a:p>
            <a:r>
              <a:rPr lang="en-US" dirty="0" smtClean="0"/>
              <a:t>DO NOT pay a fee to a third party administrator or management firm to manage your JOC program that is tied to construction value. </a:t>
            </a:r>
            <a:r>
              <a:rPr lang="en-US" i="1" dirty="0" smtClean="0"/>
              <a:t>This represents a clear conflict of interest and presents a potential for fraud.</a:t>
            </a:r>
          </a:p>
          <a:p>
            <a:r>
              <a:rPr lang="en-US" dirty="0" smtClean="0"/>
              <a:t>Allow adequate time for the JOC process, it’s a culture change.</a:t>
            </a:r>
          </a:p>
          <a:p>
            <a:r>
              <a:rPr lang="en-US" dirty="0" smtClean="0"/>
              <a:t>Contractors invest a lot of front end effort, JOC is not for all contractors. </a:t>
            </a:r>
          </a:p>
          <a:p>
            <a:r>
              <a:rPr lang="en-US" dirty="0" smtClean="0"/>
              <a:t>Owners can expect excellent execution of the work.</a:t>
            </a:r>
          </a:p>
          <a:p>
            <a:r>
              <a:rPr lang="en-US" dirty="0" smtClean="0"/>
              <a:t>Contractors can expect a reasonable profit and long term owner relationship.</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5267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 Role in JOC</a:t>
            </a:r>
            <a:endParaRPr lang="en-US" dirty="0"/>
          </a:p>
        </p:txBody>
      </p:sp>
      <p:sp>
        <p:nvSpPr>
          <p:cNvPr id="3" name="Content Placeholder 2"/>
          <p:cNvSpPr>
            <a:spLocks noGrp="1"/>
          </p:cNvSpPr>
          <p:nvPr>
            <p:ph idx="1"/>
          </p:nvPr>
        </p:nvSpPr>
        <p:spPr>
          <a:xfrm>
            <a:off x="838200" y="1825625"/>
            <a:ext cx="6210300" cy="4351338"/>
          </a:xfrm>
        </p:spPr>
        <p:txBody>
          <a:bodyPr>
            <a:normAutofit fontScale="92500"/>
          </a:bodyPr>
          <a:lstStyle/>
          <a:p>
            <a:r>
              <a:rPr lang="en-US" dirty="0" smtClean="0"/>
              <a:t>Provide LEADERSHIP</a:t>
            </a:r>
          </a:p>
          <a:p>
            <a:r>
              <a:rPr lang="en-US" dirty="0" smtClean="0"/>
              <a:t>Treat Contractors as TEAM members and with RESPECT</a:t>
            </a:r>
          </a:p>
          <a:p>
            <a:r>
              <a:rPr lang="en-US" dirty="0" smtClean="0"/>
              <a:t>Leverage the EXPERTISE of the contractor</a:t>
            </a:r>
          </a:p>
          <a:p>
            <a:r>
              <a:rPr lang="en-US" dirty="0" smtClean="0"/>
              <a:t>Manage and MONITOR without EXCESSIVE CONTROL</a:t>
            </a:r>
          </a:p>
          <a:p>
            <a:r>
              <a:rPr lang="en-US" dirty="0" smtClean="0"/>
              <a:t>Seek to CONTINUOUSLY IMPROVE KNOWLEDGE &amp; PERFORMANCE</a:t>
            </a:r>
          </a:p>
          <a:p>
            <a:r>
              <a:rPr lang="en-US" dirty="0" smtClean="0"/>
              <a:t>Assure COMPLIANACE with regulations/statues/Job Order Contract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745957"/>
            <a:ext cx="5143500" cy="4572000"/>
          </a:xfrm>
          <a:prstGeom prst="rect">
            <a:avLst/>
          </a:prstGeom>
        </p:spPr>
      </p:pic>
    </p:spTree>
    <p:extLst>
      <p:ext uri="{BB962C8B-B14F-4D97-AF65-F5344CB8AC3E}">
        <p14:creationId xmlns:p14="http://schemas.microsoft.com/office/powerpoint/2010/main" val="408649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Contractors Role in JOC</a:t>
            </a:r>
            <a:endParaRPr lang="en-US" dirty="0"/>
          </a:p>
        </p:txBody>
      </p:sp>
      <p:sp>
        <p:nvSpPr>
          <p:cNvPr id="3" name="Content Placeholder 2"/>
          <p:cNvSpPr>
            <a:spLocks noGrp="1"/>
          </p:cNvSpPr>
          <p:nvPr>
            <p:ph idx="1"/>
          </p:nvPr>
        </p:nvSpPr>
        <p:spPr/>
        <p:txBody>
          <a:bodyPr/>
          <a:lstStyle/>
          <a:p>
            <a:r>
              <a:rPr lang="en-US" dirty="0" smtClean="0"/>
              <a:t>Delivery QUALITY ON-DEMAND services</a:t>
            </a:r>
          </a:p>
          <a:p>
            <a:r>
              <a:rPr lang="en-US" dirty="0" smtClean="0"/>
              <a:t>Collaborate with Owner</a:t>
            </a:r>
          </a:p>
          <a:p>
            <a:r>
              <a:rPr lang="en-US" dirty="0" smtClean="0"/>
              <a:t>Assure financial TRANSPARENCY</a:t>
            </a:r>
          </a:p>
          <a:p>
            <a:r>
              <a:rPr lang="en-US" dirty="0" smtClean="0"/>
              <a:t>Earn a REASONABLE profit</a:t>
            </a:r>
          </a:p>
          <a:p>
            <a:r>
              <a:rPr lang="en-US" dirty="0" smtClean="0"/>
              <a:t>Remember this is a LONG TERM RELATIONSHIP</a:t>
            </a:r>
          </a:p>
          <a:p>
            <a:r>
              <a:rPr lang="en-US" dirty="0" smtClean="0"/>
              <a:t>Meet all REPORTING requirements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633" y="1456249"/>
            <a:ext cx="4393551" cy="2545045"/>
          </a:xfrm>
          <a:prstGeom prst="rect">
            <a:avLst/>
          </a:prstGeom>
        </p:spPr>
      </p:pic>
    </p:spTree>
    <p:extLst>
      <p:ext uri="{BB962C8B-B14F-4D97-AF65-F5344CB8AC3E}">
        <p14:creationId xmlns:p14="http://schemas.microsoft.com/office/powerpoint/2010/main" val="59447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79" y="0"/>
            <a:ext cx="10515600" cy="1325563"/>
          </a:xfrm>
        </p:spPr>
        <p:txBody>
          <a:bodyPr/>
          <a:lstStyle/>
          <a:p>
            <a:r>
              <a:rPr lang="en-US" dirty="0" smtClean="0"/>
              <a:t>BEST PRACTICE, OPEN Job Order Contracting &amp; Efficient Construction Project Delivery </a:t>
            </a:r>
            <a:endParaRPr lang="en-US" dirty="0"/>
          </a:p>
        </p:txBody>
      </p:sp>
      <p:sp>
        <p:nvSpPr>
          <p:cNvPr id="3" name="Content Placeholder 2"/>
          <p:cNvSpPr>
            <a:spLocks noGrp="1"/>
          </p:cNvSpPr>
          <p:nvPr>
            <p:ph idx="1"/>
          </p:nvPr>
        </p:nvSpPr>
        <p:spPr>
          <a:xfrm>
            <a:off x="635418" y="4850013"/>
            <a:ext cx="4636168" cy="1675564"/>
          </a:xfrm>
        </p:spPr>
        <p:txBody>
          <a:bodyPr/>
          <a:lstStyle/>
          <a:p>
            <a:pPr marL="0" indent="0">
              <a:buNone/>
            </a:pPr>
            <a:r>
              <a:rPr lang="en-US" dirty="0" smtClean="0">
                <a:hlinkClick r:id="rId2" action="ppaction://hlinkfile"/>
              </a:rPr>
              <a:t>www.4BT.US</a:t>
            </a:r>
            <a:endParaRPr lang="en-US" dirty="0" smtClean="0"/>
          </a:p>
          <a:p>
            <a:pPr marL="0" indent="0">
              <a:buNone/>
            </a:pPr>
            <a:r>
              <a:rPr lang="en-US" dirty="0" smtClean="0">
                <a:hlinkClick r:id="rId3"/>
              </a:rPr>
              <a:t>www.jobordercontracting.org</a:t>
            </a:r>
            <a:endParaRPr lang="en-US" dirty="0" smtClean="0"/>
          </a:p>
          <a:p>
            <a:pPr marL="0" indent="0">
              <a:buNone/>
            </a:pPr>
            <a:r>
              <a:rPr lang="en-US" dirty="0" smtClean="0">
                <a:hlinkClick r:id="rId4"/>
              </a:rPr>
              <a:t>info@4BT.US</a:t>
            </a:r>
            <a:endParaRPr lang="en-US" dirty="0" smtClean="0"/>
          </a:p>
          <a:p>
            <a:pPr marL="0" indent="0" algn="ctr">
              <a:buNone/>
            </a:pPr>
            <a:endParaRPr lang="en-US" dirty="0" smtClean="0"/>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900" y="1325563"/>
            <a:ext cx="6455757" cy="4006232"/>
          </a:xfrm>
          <a:prstGeom prst="rect">
            <a:avLst/>
          </a:prstGeom>
        </p:spPr>
      </p:pic>
    </p:spTree>
    <p:extLst>
      <p:ext uri="{BB962C8B-B14F-4D97-AF65-F5344CB8AC3E}">
        <p14:creationId xmlns:p14="http://schemas.microsoft.com/office/powerpoint/2010/main" val="171530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838200" y="1467853"/>
            <a:ext cx="10515600" cy="5257800"/>
          </a:xfrm>
        </p:spPr>
        <p:txBody>
          <a:bodyPr>
            <a:normAutofit fontScale="62500" lnSpcReduction="20000"/>
          </a:bodyPr>
          <a:lstStyle/>
          <a:p>
            <a:r>
              <a:rPr lang="en-US" dirty="0" smtClean="0"/>
              <a:t>Definition of Job Order Contracting</a:t>
            </a:r>
          </a:p>
          <a:p>
            <a:r>
              <a:rPr lang="en-US" dirty="0" smtClean="0"/>
              <a:t>Glossary</a:t>
            </a:r>
            <a:r>
              <a:rPr lang="en-US" dirty="0" smtClean="0"/>
              <a:t> – Job Order Contracting</a:t>
            </a:r>
          </a:p>
          <a:p>
            <a:r>
              <a:rPr lang="en-US" dirty="0" smtClean="0"/>
              <a:t>Key Characteristics of JOC &amp; LEAN Construction</a:t>
            </a:r>
          </a:p>
          <a:p>
            <a:r>
              <a:rPr lang="en-US" dirty="0" smtClean="0"/>
              <a:t>Levels of Collaboration</a:t>
            </a:r>
          </a:p>
          <a:p>
            <a:r>
              <a:rPr lang="en-US" dirty="0" smtClean="0"/>
              <a:t>JOC Users</a:t>
            </a:r>
          </a:p>
          <a:p>
            <a:r>
              <a:rPr lang="en-US" dirty="0" smtClean="0"/>
              <a:t>Considerations when Implementing a Job Order Contract</a:t>
            </a:r>
          </a:p>
          <a:p>
            <a:r>
              <a:rPr lang="en-US" dirty="0" smtClean="0"/>
              <a:t>Uses for JOC</a:t>
            </a:r>
          </a:p>
          <a:p>
            <a:r>
              <a:rPr lang="en-US" dirty="0" smtClean="0"/>
              <a:t>Benefits of JOC</a:t>
            </a:r>
          </a:p>
          <a:p>
            <a:r>
              <a:rPr lang="en-US" dirty="0" smtClean="0"/>
              <a:t>Workflow - A Typical Project, Task/Job Order Process</a:t>
            </a:r>
          </a:p>
          <a:p>
            <a:r>
              <a:rPr lang="en-US" dirty="0" smtClean="0"/>
              <a:t>Initial Scoping &amp; SOW Development</a:t>
            </a:r>
          </a:p>
          <a:p>
            <a:r>
              <a:rPr lang="en-US" dirty="0" smtClean="0"/>
              <a:t>JOC Estimating</a:t>
            </a:r>
          </a:p>
          <a:p>
            <a:r>
              <a:rPr lang="en-US" dirty="0" smtClean="0"/>
              <a:t>JOC Coefficient</a:t>
            </a:r>
          </a:p>
          <a:p>
            <a:r>
              <a:rPr lang="en-US" dirty="0" smtClean="0"/>
              <a:t>Lessons Learned – Do’s &amp; Don’ts</a:t>
            </a:r>
          </a:p>
          <a:p>
            <a:r>
              <a:rPr lang="en-US" dirty="0" smtClean="0"/>
              <a:t>Owner’s Role</a:t>
            </a:r>
          </a:p>
          <a:p>
            <a:r>
              <a:rPr lang="en-US" dirty="0" smtClean="0"/>
              <a:t>Contractor’s Role</a:t>
            </a:r>
          </a:p>
          <a:p>
            <a:r>
              <a:rPr lang="en-US" dirty="0" smtClean="0"/>
              <a:t>Contact Information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305" y="1690688"/>
            <a:ext cx="3998495" cy="2947996"/>
          </a:xfrm>
          <a:prstGeom prst="rect">
            <a:avLst/>
          </a:prstGeom>
        </p:spPr>
      </p:pic>
    </p:spTree>
    <p:extLst>
      <p:ext uri="{BB962C8B-B14F-4D97-AF65-F5344CB8AC3E}">
        <p14:creationId xmlns:p14="http://schemas.microsoft.com/office/powerpoint/2010/main" val="296421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Job Order Contracting</a:t>
            </a:r>
            <a:endParaRPr lang="en-US" dirty="0"/>
          </a:p>
        </p:txBody>
      </p:sp>
      <p:sp>
        <p:nvSpPr>
          <p:cNvPr id="3" name="Content Placeholder 2"/>
          <p:cNvSpPr>
            <a:spLocks noGrp="1"/>
          </p:cNvSpPr>
          <p:nvPr>
            <p:ph idx="1"/>
          </p:nvPr>
        </p:nvSpPr>
        <p:spPr>
          <a:xfrm>
            <a:off x="838200" y="1597025"/>
            <a:ext cx="10515600" cy="4351338"/>
          </a:xfrm>
        </p:spPr>
        <p:txBody>
          <a:bodyPr>
            <a:normAutofit fontScale="92500" lnSpcReduction="20000"/>
          </a:bodyPr>
          <a:lstStyle/>
          <a:p>
            <a:r>
              <a:rPr lang="en-US" dirty="0" smtClean="0"/>
              <a:t>A </a:t>
            </a:r>
            <a:r>
              <a:rPr lang="en-US" i="1" dirty="0" smtClean="0"/>
              <a:t>collaborative project delivery method </a:t>
            </a:r>
            <a:r>
              <a:rPr lang="en-US" dirty="0" smtClean="0"/>
              <a:t>(also termed an Alternative Project Delivery Method or Integrated Project Delivery Method) using an Indefinite Delivery, Indefinite Quantity (IDIQ) contract for a specified period of time.  Based upon LEAN management practices, a Job Order Contract …</a:t>
            </a:r>
          </a:p>
          <a:p>
            <a:r>
              <a:rPr lang="en-US" dirty="0" smtClean="0"/>
              <a:t>provides an "on-call" contractor. </a:t>
            </a:r>
          </a:p>
          <a:p>
            <a:r>
              <a:rPr lang="en-US" dirty="0" smtClean="0"/>
              <a:t>targets renovation, repair, sustainability, maintenance, and “minor” new construction projects,</a:t>
            </a:r>
          </a:p>
          <a:p>
            <a:r>
              <a:rPr lang="en-US" dirty="0" smtClean="0"/>
              <a:t>has specified term, generally up to five years,</a:t>
            </a:r>
          </a:p>
          <a:p>
            <a:r>
              <a:rPr lang="en-US" dirty="0" smtClean="0"/>
              <a:t>establishes project and/or task order pricing based a coefficient and Unit Price Book (UPB). </a:t>
            </a:r>
          </a:p>
          <a:p>
            <a:r>
              <a:rPr lang="en-US" dirty="0" smtClean="0"/>
              <a:t>relies upon existing owner construction specifications or may have a set of specifications linked specifically to the UPB.</a:t>
            </a:r>
          </a:p>
          <a:p>
            <a:endParaRPr lang="en-US" dirty="0"/>
          </a:p>
        </p:txBody>
      </p:sp>
    </p:spTree>
    <p:extLst>
      <p:ext uri="{BB962C8B-B14F-4D97-AF65-F5344CB8AC3E}">
        <p14:creationId xmlns:p14="http://schemas.microsoft.com/office/powerpoint/2010/main" val="420244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 Job Order Contracting </a:t>
            </a:r>
            <a:endParaRPr lang="en-US" dirty="0"/>
          </a:p>
        </p:txBody>
      </p:sp>
      <p:sp>
        <p:nvSpPr>
          <p:cNvPr id="3" name="Content Placeholder 2"/>
          <p:cNvSpPr>
            <a:spLocks noGrp="1"/>
          </p:cNvSpPr>
          <p:nvPr>
            <p:ph idx="1"/>
          </p:nvPr>
        </p:nvSpPr>
        <p:spPr>
          <a:xfrm>
            <a:off x="838200" y="1572962"/>
            <a:ext cx="10515600" cy="4351338"/>
          </a:xfrm>
        </p:spPr>
        <p:txBody>
          <a:bodyPr>
            <a:normAutofit fontScale="70000" lnSpcReduction="20000"/>
          </a:bodyPr>
          <a:lstStyle/>
          <a:p>
            <a:r>
              <a:rPr lang="en-US" dirty="0" smtClean="0"/>
              <a:t>JOC - Acronym for Job Order Contracting (also called TOC -task order contracting and DOC-delivery order contracting)</a:t>
            </a:r>
          </a:p>
          <a:p>
            <a:r>
              <a:rPr lang="en-US" dirty="0" smtClean="0"/>
              <a:t>IDIQ - Indefinite Delivery/Indefinite Quantity</a:t>
            </a:r>
          </a:p>
          <a:p>
            <a:r>
              <a:rPr lang="en-US" dirty="0" smtClean="0"/>
              <a:t>UPB - Unit Price Book</a:t>
            </a:r>
          </a:p>
          <a:p>
            <a:r>
              <a:rPr lang="en-US" dirty="0" smtClean="0"/>
              <a:t>UPG - Unit Price Guide</a:t>
            </a:r>
          </a:p>
          <a:p>
            <a:r>
              <a:rPr lang="en-US" dirty="0" smtClean="0"/>
              <a:t>Coefficient - Multiplier applied to a construction cost estimate derived for the JOC UPB, generally ranging from 0.80 to 1.20.  Generally includes contract overhead and profit, though specific items to be included in the coefficient are noted in the Job Order Contract.  There may be separate coefficients for normal / non-normal hours and other conditions.</a:t>
            </a:r>
          </a:p>
          <a:p>
            <a:r>
              <a:rPr lang="en-US" dirty="0" smtClean="0"/>
              <a:t>Task Order, Delivery Order or Job Order - Individual construction projects performed under the umbrella Job Order Contract.</a:t>
            </a:r>
          </a:p>
          <a:p>
            <a:r>
              <a:rPr lang="en-US" dirty="0" smtClean="0"/>
              <a:t>Non-prepriced item - A construction task item not within the UPB.  Generally a limit of 10% or less of the total value of a JOC task order is allowed for non-prepriced items.</a:t>
            </a:r>
          </a:p>
          <a:p>
            <a:r>
              <a:rPr lang="en-US" dirty="0" smtClean="0"/>
              <a:t> Priced items – Unit price line items derived from the approved UPB.</a:t>
            </a:r>
          </a:p>
          <a:p>
            <a:r>
              <a:rPr lang="en-US" dirty="0" smtClean="0"/>
              <a:t>NTP – Notice to Proceed</a:t>
            </a:r>
          </a:p>
          <a:p>
            <a:endParaRPr lang="en-US" dirty="0"/>
          </a:p>
        </p:txBody>
      </p:sp>
    </p:spTree>
    <p:extLst>
      <p:ext uri="{BB962C8B-B14F-4D97-AF65-F5344CB8AC3E}">
        <p14:creationId xmlns:p14="http://schemas.microsoft.com/office/powerpoint/2010/main" val="114152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0" y="148556"/>
            <a:ext cx="10515600" cy="1325563"/>
          </a:xfrm>
        </p:spPr>
        <p:txBody>
          <a:bodyPr>
            <a:normAutofit fontScale="90000"/>
          </a:bodyPr>
          <a:lstStyle/>
          <a:p>
            <a:r>
              <a:rPr lang="en-US" dirty="0" smtClean="0"/>
              <a:t>KEY CHARACTERISTICS </a:t>
            </a:r>
            <a:br>
              <a:rPr lang="en-US" dirty="0" smtClean="0"/>
            </a:br>
            <a:r>
              <a:rPr lang="en-US" sz="4000" dirty="0" smtClean="0"/>
              <a:t>Job Order Contacting &amp; LEAN Construction Delivery </a:t>
            </a:r>
            <a:endParaRPr lang="en-US" sz="4000" dirty="0"/>
          </a:p>
        </p:txBody>
      </p:sp>
      <p:sp>
        <p:nvSpPr>
          <p:cNvPr id="3" name="Content Placeholder 2"/>
          <p:cNvSpPr>
            <a:spLocks noGrp="1"/>
          </p:cNvSpPr>
          <p:nvPr>
            <p:ph idx="1"/>
          </p:nvPr>
        </p:nvSpPr>
        <p:spPr>
          <a:xfrm>
            <a:off x="128336" y="1825625"/>
            <a:ext cx="4997117" cy="4351338"/>
          </a:xfrm>
        </p:spPr>
        <p:txBody>
          <a:bodyPr>
            <a:normAutofit fontScale="92500"/>
          </a:bodyPr>
          <a:lstStyle/>
          <a:p>
            <a:r>
              <a:rPr lang="en-US" dirty="0" smtClean="0"/>
              <a:t>Focus is upon OUTCOMES</a:t>
            </a:r>
          </a:p>
          <a:p>
            <a:r>
              <a:rPr lang="en-US" dirty="0" smtClean="0"/>
              <a:t>BEST VALUE procurement</a:t>
            </a:r>
          </a:p>
          <a:p>
            <a:r>
              <a:rPr lang="en-US" dirty="0" smtClean="0"/>
              <a:t>Shared RISK/REWARD</a:t>
            </a:r>
          </a:p>
          <a:p>
            <a:r>
              <a:rPr lang="en-US" dirty="0" smtClean="0"/>
              <a:t>Mutual TRUST/RESPECT</a:t>
            </a:r>
          </a:p>
          <a:p>
            <a:r>
              <a:rPr lang="en-US" dirty="0" smtClean="0"/>
              <a:t>Skilled, competent TEAMS</a:t>
            </a:r>
          </a:p>
          <a:p>
            <a:r>
              <a:rPr lang="en-US" dirty="0" smtClean="0"/>
              <a:t>COLLABORATION</a:t>
            </a:r>
          </a:p>
          <a:p>
            <a:r>
              <a:rPr lang="en-US" dirty="0" smtClean="0"/>
              <a:t>Financial TRANSPARENCY – UPB</a:t>
            </a:r>
          </a:p>
          <a:p>
            <a:r>
              <a:rPr lang="en-US" dirty="0" smtClean="0"/>
              <a:t>Common TERMS, DEFINITIONS</a:t>
            </a:r>
          </a:p>
          <a:p>
            <a:r>
              <a:rPr lang="en-US" dirty="0" smtClean="0"/>
              <a:t>LEAN management practices</a:t>
            </a:r>
          </a:p>
          <a:p>
            <a:endParaRPr lang="en-US" dirty="0"/>
          </a:p>
        </p:txBody>
      </p:sp>
      <p:sp>
        <p:nvSpPr>
          <p:cNvPr id="4" name="Content Placeholder 2"/>
          <p:cNvSpPr txBox="1">
            <a:spLocks/>
          </p:cNvSpPr>
          <p:nvPr/>
        </p:nvSpPr>
        <p:spPr>
          <a:xfrm>
            <a:off x="4860759" y="1825625"/>
            <a:ext cx="70144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Metrics – Key performance indicators – KPIs</a:t>
            </a:r>
          </a:p>
          <a:p>
            <a:r>
              <a:rPr lang="en-US" dirty="0" smtClean="0"/>
              <a:t>Regular AUDITS</a:t>
            </a:r>
          </a:p>
          <a:p>
            <a:r>
              <a:rPr lang="en-US" dirty="0" smtClean="0"/>
              <a:t>Continuous IMPROVEMENT</a:t>
            </a:r>
          </a:p>
          <a:p>
            <a:r>
              <a:rPr lang="en-US" dirty="0" smtClean="0"/>
              <a:t>Ongoing (annual) TRAINING</a:t>
            </a:r>
          </a:p>
          <a:p>
            <a:r>
              <a:rPr lang="en-US" dirty="0" smtClean="0"/>
              <a:t>Written OPERATIONS/EXECUTION MANUAL as part of CONTRACT</a:t>
            </a:r>
          </a:p>
          <a:p>
            <a:r>
              <a:rPr lang="en-US" dirty="0" smtClean="0"/>
              <a:t>Supporting TECHNOLOGY to support consistent, lower cost deployment</a:t>
            </a:r>
          </a:p>
          <a:p>
            <a:endParaRPr lang="en-US" dirty="0"/>
          </a:p>
        </p:txBody>
      </p:sp>
    </p:spTree>
    <p:extLst>
      <p:ext uri="{BB962C8B-B14F-4D97-AF65-F5344CB8AC3E}">
        <p14:creationId xmlns:p14="http://schemas.microsoft.com/office/powerpoint/2010/main" val="114563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939" y="836445"/>
            <a:ext cx="5247907" cy="4367463"/>
          </a:xfrm>
          <a:prstGeom prst="rect">
            <a:avLst/>
          </a:prstGeom>
        </p:spPr>
      </p:pic>
      <p:sp>
        <p:nvSpPr>
          <p:cNvPr id="2" name="Title 1"/>
          <p:cNvSpPr>
            <a:spLocks noGrp="1"/>
          </p:cNvSpPr>
          <p:nvPr>
            <p:ph type="title"/>
          </p:nvPr>
        </p:nvSpPr>
        <p:spPr>
          <a:xfrm>
            <a:off x="802105" y="-332707"/>
            <a:ext cx="10515600" cy="1325563"/>
          </a:xfrm>
        </p:spPr>
        <p:txBody>
          <a:bodyPr/>
          <a:lstStyle/>
          <a:p>
            <a:r>
              <a:rPr lang="en-US" dirty="0" smtClean="0"/>
              <a:t>JOC / IPD and Levels of Collaboration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967" y="836445"/>
            <a:ext cx="4948989" cy="4491853"/>
          </a:xfrm>
        </p:spPr>
      </p:pic>
    </p:spTree>
    <p:extLst>
      <p:ext uri="{BB962C8B-B14F-4D97-AF65-F5344CB8AC3E}">
        <p14:creationId xmlns:p14="http://schemas.microsoft.com/office/powerpoint/2010/main" val="236969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Other Construction Delivery Methods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2884" y="1594184"/>
            <a:ext cx="6119348" cy="4241132"/>
          </a:xfrm>
        </p:spPr>
      </p:pic>
    </p:spTree>
    <p:extLst>
      <p:ext uri="{BB962C8B-B14F-4D97-AF65-F5344CB8AC3E}">
        <p14:creationId xmlns:p14="http://schemas.microsoft.com/office/powerpoint/2010/main" val="393003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Order Contracting Users</a:t>
            </a:r>
            <a:endParaRPr lang="en-US" dirty="0"/>
          </a:p>
        </p:txBody>
      </p:sp>
      <p:sp>
        <p:nvSpPr>
          <p:cNvPr id="3" name="Content Placeholder 2"/>
          <p:cNvSpPr>
            <a:spLocks noGrp="1"/>
          </p:cNvSpPr>
          <p:nvPr>
            <p:ph idx="1"/>
          </p:nvPr>
        </p:nvSpPr>
        <p:spPr>
          <a:xfrm>
            <a:off x="849015" y="1825373"/>
            <a:ext cx="10515600" cy="4351338"/>
          </a:xfrm>
        </p:spPr>
        <p:txBody>
          <a:bodyPr>
            <a:normAutofit lnSpcReduction="10000"/>
          </a:bodyPr>
          <a:lstStyle/>
          <a:p>
            <a:r>
              <a:rPr lang="en-US" dirty="0" smtClean="0"/>
              <a:t>Federal Government (DoD and non-DoD)</a:t>
            </a:r>
          </a:p>
          <a:p>
            <a:endParaRPr lang="en-US" dirty="0" smtClean="0"/>
          </a:p>
          <a:p>
            <a:r>
              <a:rPr lang="en-US" dirty="0" smtClean="0"/>
              <a:t>Higher &amp; Secondary Education</a:t>
            </a:r>
          </a:p>
          <a:p>
            <a:endParaRPr lang="en-US" dirty="0" smtClean="0"/>
          </a:p>
          <a:p>
            <a:r>
              <a:rPr lang="en-US" dirty="0" smtClean="0"/>
              <a:t>State, County, and Local Government</a:t>
            </a:r>
          </a:p>
          <a:p>
            <a:endParaRPr lang="en-US" dirty="0" smtClean="0"/>
          </a:p>
          <a:p>
            <a:r>
              <a:rPr lang="en-US" dirty="0" smtClean="0"/>
              <a:t>Healthcare</a:t>
            </a:r>
          </a:p>
          <a:p>
            <a:endParaRPr lang="en-US" dirty="0" smtClean="0"/>
          </a:p>
          <a:p>
            <a:r>
              <a:rPr lang="en-US" dirty="0" smtClean="0"/>
              <a:t>Transportation (Airports, Mass Transit, Roadways and Bridges)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9303" y="1789028"/>
            <a:ext cx="1002576" cy="10347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972" y="1825373"/>
            <a:ext cx="704850" cy="962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184" y="1825373"/>
            <a:ext cx="966245" cy="12556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7753" y="1789028"/>
            <a:ext cx="838200" cy="838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8893" y="3120302"/>
            <a:ext cx="915151" cy="915151"/>
          </a:xfrm>
          <a:prstGeom prst="rect">
            <a:avLst/>
          </a:prstGeom>
        </p:spPr>
      </p:pic>
      <p:pic>
        <p:nvPicPr>
          <p:cNvPr id="9" name="Picture 8"/>
          <p:cNvPicPr>
            <a:picLocks noChangeAspect="1"/>
          </p:cNvPicPr>
          <p:nvPr/>
        </p:nvPicPr>
        <p:blipFill>
          <a:blip r:embed="rId7"/>
          <a:stretch>
            <a:fillRect/>
          </a:stretch>
        </p:blipFill>
        <p:spPr>
          <a:xfrm>
            <a:off x="7958236" y="4587432"/>
            <a:ext cx="2371725" cy="742950"/>
          </a:xfrm>
          <a:prstGeom prst="rect">
            <a:avLst/>
          </a:prstGeom>
        </p:spPr>
      </p:pic>
      <p:pic>
        <p:nvPicPr>
          <p:cNvPr id="1026" name="Picture 2" descr="https://lh4.googleusercontent.com/-8Uc_2BlrMaU/AAAAAAAAAAI/AAAAAAAAARI/RDZMgopPkRI/s0-c-k-no-ns/phot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981" y="3110155"/>
            <a:ext cx="8477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stretch>
            <a:fillRect/>
          </a:stretch>
        </p:blipFill>
        <p:spPr>
          <a:xfrm>
            <a:off x="8597184" y="3291908"/>
            <a:ext cx="971550" cy="981075"/>
          </a:xfrm>
          <a:prstGeom prst="rect">
            <a:avLst/>
          </a:prstGeom>
        </p:spPr>
      </p:pic>
      <p:pic>
        <p:nvPicPr>
          <p:cNvPr id="1030" name="Picture 6" descr="https://www.dfwairport.com/cs/groups/webcontent/documents/webasset/~extract/P2_528959~1~staticrendition/webp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6448" y="4677919"/>
            <a:ext cx="360045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1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516" y="962525"/>
            <a:ext cx="5647634" cy="3994486"/>
          </a:xfrm>
          <a:prstGeom prst="rect">
            <a:avLst/>
          </a:prstGeom>
        </p:spPr>
      </p:pic>
      <p:sp>
        <p:nvSpPr>
          <p:cNvPr id="2" name="Title 1"/>
          <p:cNvSpPr>
            <a:spLocks noGrp="1"/>
          </p:cNvSpPr>
          <p:nvPr>
            <p:ph type="title"/>
          </p:nvPr>
        </p:nvSpPr>
        <p:spPr>
          <a:xfrm>
            <a:off x="838200" y="1"/>
            <a:ext cx="10515600" cy="577516"/>
          </a:xfrm>
        </p:spPr>
        <p:txBody>
          <a:bodyPr>
            <a:normAutofit fontScale="90000"/>
          </a:bodyPr>
          <a:lstStyle/>
          <a:p>
            <a:r>
              <a:rPr lang="en-US" dirty="0"/>
              <a:t>Job Order Contract Considerations</a:t>
            </a:r>
          </a:p>
        </p:txBody>
      </p:sp>
      <p:sp>
        <p:nvSpPr>
          <p:cNvPr id="3" name="Content Placeholder 2"/>
          <p:cNvSpPr>
            <a:spLocks noGrp="1"/>
          </p:cNvSpPr>
          <p:nvPr>
            <p:ph idx="1"/>
          </p:nvPr>
        </p:nvSpPr>
        <p:spPr>
          <a:xfrm>
            <a:off x="838200" y="493295"/>
            <a:ext cx="10515600" cy="6232358"/>
          </a:xfrm>
        </p:spPr>
        <p:txBody>
          <a:bodyPr>
            <a:normAutofit fontScale="62500" lnSpcReduction="20000"/>
          </a:bodyPr>
          <a:lstStyle/>
          <a:p>
            <a:r>
              <a:rPr lang="en-US" dirty="0" smtClean="0"/>
              <a:t>Primary goal(s) </a:t>
            </a:r>
          </a:p>
          <a:p>
            <a:r>
              <a:rPr lang="en-US" dirty="0" smtClean="0"/>
              <a:t>Term (Generally 1 year with additional options years, up to five years total)</a:t>
            </a:r>
          </a:p>
          <a:p>
            <a:r>
              <a:rPr lang="en-US" dirty="0" smtClean="0"/>
              <a:t>Maximum contract value (annual and overall total)</a:t>
            </a:r>
          </a:p>
          <a:p>
            <a:r>
              <a:rPr lang="en-US" dirty="0" smtClean="0"/>
              <a:t>Maximum individual project size</a:t>
            </a:r>
          </a:p>
          <a:p>
            <a:r>
              <a:rPr lang="en-US" dirty="0" smtClean="0"/>
              <a:t>Minimum payment to contractor</a:t>
            </a:r>
          </a:p>
          <a:p>
            <a:r>
              <a:rPr lang="en-US" dirty="0" smtClean="0"/>
              <a:t>Available Owner resources and level of competence to manage </a:t>
            </a:r>
          </a:p>
          <a:p>
            <a:r>
              <a:rPr lang="en-US" dirty="0" smtClean="0"/>
              <a:t>Deployment method: Owner-managed, Cooperative, or Outsourced</a:t>
            </a:r>
          </a:p>
          <a:p>
            <a:r>
              <a:rPr lang="en-US" dirty="0" smtClean="0"/>
              <a:t>Best value selection/procurement capability</a:t>
            </a:r>
          </a:p>
          <a:p>
            <a:r>
              <a:rPr lang="en-US" dirty="0" smtClean="0"/>
              <a:t>Availability of experienced JOC contractors</a:t>
            </a:r>
          </a:p>
          <a:p>
            <a:r>
              <a:rPr lang="en-US" dirty="0" smtClean="0"/>
              <a:t>Key performance indicators (KPIs)</a:t>
            </a:r>
          </a:p>
          <a:p>
            <a:r>
              <a:rPr lang="en-US" dirty="0" smtClean="0"/>
              <a:t>Availability of ongoing training</a:t>
            </a:r>
          </a:p>
          <a:p>
            <a:r>
              <a:rPr lang="en-US" dirty="0" smtClean="0"/>
              <a:t>Supporting technology</a:t>
            </a:r>
          </a:p>
          <a:p>
            <a:r>
              <a:rPr lang="en-US" dirty="0" smtClean="0"/>
              <a:t>Selection of UPB</a:t>
            </a:r>
          </a:p>
          <a:p>
            <a:r>
              <a:rPr lang="en-US" dirty="0" smtClean="0"/>
              <a:t>Provisions for updating the UPB</a:t>
            </a:r>
          </a:p>
          <a:p>
            <a:r>
              <a:rPr lang="en-US" dirty="0" smtClean="0"/>
              <a:t>Management of non-prepriced items (NPP) to cover unforeseen requirements</a:t>
            </a:r>
          </a:p>
          <a:p>
            <a:r>
              <a:rPr lang="en-US" dirty="0" smtClean="0"/>
              <a:t>Regular JOC program audits</a:t>
            </a:r>
          </a:p>
          <a:p>
            <a:r>
              <a:rPr lang="en-US" dirty="0" smtClean="0"/>
              <a:t>Items to be included in the co-efficient</a:t>
            </a:r>
          </a:p>
          <a:p>
            <a:r>
              <a:rPr lang="en-US" dirty="0" smtClean="0"/>
              <a:t>Number and type of co-efficients</a:t>
            </a:r>
          </a:p>
          <a:p>
            <a:r>
              <a:rPr lang="en-US" dirty="0" smtClean="0"/>
              <a:t>Provisions for bonding, liquidated damages, change orders, progress payments, warranties, and payment withholding. </a:t>
            </a:r>
          </a:p>
          <a:p>
            <a:endParaRPr lang="en-US" dirty="0"/>
          </a:p>
        </p:txBody>
      </p:sp>
    </p:spTree>
    <p:extLst>
      <p:ext uri="{BB962C8B-B14F-4D97-AF65-F5344CB8AC3E}">
        <p14:creationId xmlns:p14="http://schemas.microsoft.com/office/powerpoint/2010/main" val="870353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1228</Words>
  <Application>Microsoft Office PowerPoint</Application>
  <PresentationFormat>Widescreen</PresentationFormat>
  <Paragraphs>207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JOB ORDER CONTRACTING  FUNDAMENTALS</vt:lpstr>
      <vt:lpstr>Table of Contents</vt:lpstr>
      <vt:lpstr>Definition of Job Order Contracting</vt:lpstr>
      <vt:lpstr>Glossary - Job Order Contracting </vt:lpstr>
      <vt:lpstr>KEY CHARACTERISTICS  Job Order Contacting &amp; LEAN Construction Delivery </vt:lpstr>
      <vt:lpstr>JOC / IPD and Levels of Collaboration</vt:lpstr>
      <vt:lpstr>Comparison to Other Construction Delivery Methods</vt:lpstr>
      <vt:lpstr>Job Order Contracting Users</vt:lpstr>
      <vt:lpstr>Job Order Contract Considerations</vt:lpstr>
      <vt:lpstr>Uses for Job Order Contracting </vt:lpstr>
      <vt:lpstr>Benefits Job Order Contracting </vt:lpstr>
      <vt:lpstr>Job Order Contract Workflow</vt:lpstr>
      <vt:lpstr>Initial Scoping &amp; SOW Development</vt:lpstr>
      <vt:lpstr>JOC Estimating</vt:lpstr>
      <vt:lpstr>Use of a JOC Coefficient – Example</vt:lpstr>
      <vt:lpstr>Job Order Contracting &amp; LEAN Construction Delivery – LESSONS LEARNED, Do’s &amp; Don'ts</vt:lpstr>
      <vt:lpstr>Owner’s Role in JOC</vt:lpstr>
      <vt:lpstr>Contractors Role in JOC</vt:lpstr>
      <vt:lpstr>BEST PRACTICE, OPEN Job Order Contracting &amp; Efficient Construction Project Delivery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Order Contracting Funamentals</dc:title>
  <dc:creator>Peter Cholakis</dc:creator>
  <cp:lastModifiedBy>Peter Cholakis</cp:lastModifiedBy>
  <cp:revision>17</cp:revision>
  <dcterms:created xsi:type="dcterms:W3CDTF">2016-08-12T14:23:52Z</dcterms:created>
  <dcterms:modified xsi:type="dcterms:W3CDTF">2016-08-12T16:52:40Z</dcterms:modified>
</cp:coreProperties>
</file>